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7"/>
  </p:notesMasterIdLst>
  <p:handoutMasterIdLst>
    <p:handoutMasterId r:id="rId38"/>
  </p:handoutMasterIdLst>
  <p:sldIdLst>
    <p:sldId id="302" r:id="rId2"/>
    <p:sldId id="376" r:id="rId3"/>
    <p:sldId id="377" r:id="rId4"/>
    <p:sldId id="379" r:id="rId5"/>
    <p:sldId id="378" r:id="rId6"/>
    <p:sldId id="381" r:id="rId7"/>
    <p:sldId id="382" r:id="rId8"/>
    <p:sldId id="383" r:id="rId9"/>
    <p:sldId id="380" r:id="rId10"/>
    <p:sldId id="391" r:id="rId11"/>
    <p:sldId id="385" r:id="rId12"/>
    <p:sldId id="387" r:id="rId13"/>
    <p:sldId id="394" r:id="rId14"/>
    <p:sldId id="397" r:id="rId15"/>
    <p:sldId id="396" r:id="rId16"/>
    <p:sldId id="395" r:id="rId17"/>
    <p:sldId id="398" r:id="rId18"/>
    <p:sldId id="389" r:id="rId19"/>
    <p:sldId id="390" r:id="rId20"/>
    <p:sldId id="393" r:id="rId21"/>
    <p:sldId id="403" r:id="rId22"/>
    <p:sldId id="392" r:id="rId23"/>
    <p:sldId id="399" r:id="rId24"/>
    <p:sldId id="388" r:id="rId25"/>
    <p:sldId id="400" r:id="rId26"/>
    <p:sldId id="401" r:id="rId27"/>
    <p:sldId id="402" r:id="rId28"/>
    <p:sldId id="404" r:id="rId29"/>
    <p:sldId id="405" r:id="rId30"/>
    <p:sldId id="408" r:id="rId31"/>
    <p:sldId id="406" r:id="rId32"/>
    <p:sldId id="409" r:id="rId33"/>
    <p:sldId id="410" r:id="rId34"/>
    <p:sldId id="407" r:id="rId35"/>
    <p:sldId id="412" r:id="rId36"/>
  </p:sldIdLst>
  <p:sldSz cx="12192000" cy="6858000"/>
  <p:notesSz cx="6858000" cy="9144000"/>
  <p:custDataLst>
    <p:tags r:id="rId3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7E16"/>
    <a:srgbClr val="EE9E08"/>
    <a:srgbClr val="D000FE"/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42"/>
    <p:restoredTop sz="97179"/>
  </p:normalViewPr>
  <p:slideViewPr>
    <p:cSldViewPr snapToGrid="0" snapToObjects="1">
      <p:cViewPr>
        <p:scale>
          <a:sx n="113" d="100"/>
          <a:sy n="113" d="100"/>
        </p:scale>
        <p:origin x="1400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529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gs" Target="tags/tag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8359C9-4707-574C-BCD3-54E8A40A8B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CD0936-6C0E-204C-8263-1D9EC2F185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932C27-7A12-5D47-865F-0077DE711A5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54CB9E-29BD-9248-9EB0-A432B4BC95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C7556-9873-2C4B-8743-9EAF0D3572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37806-88C1-EF41-BEDB-EAF076C2E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986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EDCE38-12D8-824E-8313-E5640C50BE3F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21ECB-A124-AA4D-982B-4CBCFD402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45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everybody and thank you for attending my presentation. I am going to talk about the project I recently started working on in the Spassky and </a:t>
            </a:r>
            <a:r>
              <a:rPr lang="en-US" dirty="0" err="1"/>
              <a:t>Koszul</a:t>
            </a:r>
            <a:r>
              <a:rPr lang="en-US" dirty="0"/>
              <a:t> labs, both located in Paris. This project focuses on the unusual cooption of the mitotic machinery to drive, not cell division but cell differentiation.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21ECB-A124-AA4D-982B-4CBCFD402A5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884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2AA4C-3692-DC40-ADE0-508B5814C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Avenir Book" panose="02000503020000020003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45597-59BF-184F-B29C-07C34F95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EED0F-48AE-564E-A6C3-CF27D90E86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0F2336-2B77-594A-9C6A-CA3AA84E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03CD6-B859-CC4B-973D-63DFFDFCA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32174-956C-CE42-AF06-2CC1F76FD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0264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0"/>
          </a:gradFill>
        </p:spPr>
        <p:txBody>
          <a:bodyPr anchor="ctr">
            <a:noAutofit/>
          </a:bodyPr>
          <a:lstStyle>
            <a:lvl1pPr>
              <a:defRPr sz="2000" b="1">
                <a:latin typeface="Avenir Book" panose="02000503020000020003" pitchFamily="2" charset="0"/>
                <a:ea typeface="Dotum" panose="020B0600000101010101" pitchFamily="34" charset="-127"/>
                <a:cs typeface="Menlo" panose="020B0609030804020204" pitchFamily="49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40962-E512-134A-8B89-5D29AB8A5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517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None/>
              <a:defRPr sz="2000">
                <a:solidFill>
                  <a:schemeClr val="tx1"/>
                </a:solidFill>
                <a:latin typeface="Avenir Book" panose="02000503020000020003" pitchFamily="2" charset="0"/>
                <a:cs typeface="Arial" panose="020B0604020202020204" pitchFamily="34" charset="0"/>
              </a:defRPr>
            </a:lvl1pPr>
            <a:lvl2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800">
                <a:solidFill>
                  <a:schemeClr val="tx1"/>
                </a:solidFill>
                <a:latin typeface="Avenir Book" panose="02000503020000020003" pitchFamily="2" charset="0"/>
                <a:cs typeface="Arial" panose="020B0604020202020204" pitchFamily="34" charset="0"/>
              </a:defRPr>
            </a:lvl2pPr>
            <a:lvl3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600">
                <a:solidFill>
                  <a:schemeClr val="tx1"/>
                </a:solidFill>
                <a:latin typeface="Avenir Book" panose="02000503020000020003" pitchFamily="2" charset="0"/>
                <a:cs typeface="Arial" panose="020B0604020202020204" pitchFamily="34" charset="0"/>
              </a:defRPr>
            </a:lvl3pPr>
            <a:lvl4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venir Book" panose="02000503020000020003" pitchFamily="2" charset="0"/>
                <a:cs typeface="Arial" panose="020B0604020202020204" pitchFamily="34" charset="0"/>
              </a:defRPr>
            </a:lvl4pPr>
            <a:lvl5pPr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defRPr sz="1400">
                <a:solidFill>
                  <a:schemeClr val="tx1"/>
                </a:solidFill>
                <a:latin typeface="Avenir Book" panose="02000503020000020003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0C8F3A-B457-244F-A8D6-8903A1D3E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98834" y="5771008"/>
            <a:ext cx="2743200" cy="1452881"/>
          </a:xfrm>
          <a:prstGeom prst="rect">
            <a:avLst/>
          </a:prstGeom>
        </p:spPr>
        <p:txBody>
          <a:bodyPr anchor="b"/>
          <a:lstStyle>
            <a:lvl1pPr algn="r">
              <a:defRPr sz="9600" b="1">
                <a:solidFill>
                  <a:schemeClr val="bg2"/>
                </a:solidFill>
              </a:defRPr>
            </a:lvl1pPr>
          </a:lstStyle>
          <a:p>
            <a:fld id="{9A8A48B6-7138-CD4D-A0E5-305C4B90F102}" type="slidenum">
              <a:rPr lang="en-US" smtClean="0"/>
              <a:pPr/>
              <a:t>‹#›</a:t>
            </a:fld>
            <a:endParaRPr lang="en-US" sz="96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7B3241-74CA-D249-BD38-4C57AA297F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444" y="6517938"/>
            <a:ext cx="4288156" cy="314642"/>
          </a:xfrm>
        </p:spPr>
        <p:txBody>
          <a:bodyPr>
            <a:normAutofit/>
          </a:bodyPr>
          <a:lstStyle>
            <a:lvl1pPr>
              <a:buNone/>
              <a:defRPr lang="en-US" sz="1000" i="1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5C2DBE3-A140-254C-985C-6AF05AF9AD27}"/>
              </a:ext>
            </a:extLst>
          </p:cNvPr>
          <p:cNvCxnSpPr/>
          <p:nvPr userDrawn="1"/>
        </p:nvCxnSpPr>
        <p:spPr>
          <a:xfrm>
            <a:off x="0" y="806824"/>
            <a:ext cx="12192000" cy="0"/>
          </a:xfrm>
          <a:prstGeom prst="line">
            <a:avLst/>
          </a:prstGeom>
          <a:ln w="9525">
            <a:gradFill flip="none" rotWithShape="1">
              <a:gsLst>
                <a:gs pos="0">
                  <a:schemeClr val="tx1"/>
                </a:gs>
                <a:gs pos="50000">
                  <a:schemeClr val="tx1">
                    <a:alpha val="70000"/>
                  </a:schemeClr>
                </a:gs>
                <a:gs pos="100000">
                  <a:schemeClr val="bg1">
                    <a:alpha val="50000"/>
                  </a:schemeClr>
                </a:gs>
              </a:gsLst>
              <a:lin ang="0" scaled="0"/>
              <a:tileRect/>
            </a:gra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3164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97741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D9C0A-1549-7443-85EE-55FCCABF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41912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1A869-7351-D242-86E9-79866614E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E2C13-B8D7-F44C-9139-6617535B9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2020/01/13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96C65-553F-C344-AE7F-E5E25FFE6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R/Bioconductor 101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767CE44-45AC-9541-9EC5-59AD836780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9295" y="5951350"/>
            <a:ext cx="1172705" cy="906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9F28562-9D3B-E049-90B5-3EB3B52779B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120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8F576-2A69-E84D-9769-16109AFD25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9234" y="1723809"/>
            <a:ext cx="10373532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3103E-B176-0942-A9AB-2743C975A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2020/01/13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2323F-EDB5-0546-80C1-4253EE6B8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BioC resources and access to public databases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07609E7-7836-AB4F-B6E0-D901B7EDF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19295" y="5951350"/>
            <a:ext cx="1172705" cy="906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9F28562-9D3B-E049-90B5-3EB3B52779B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EA93D98-C7BA-5243-88C6-79BEFDEA4D1A}"/>
              </a:ext>
            </a:extLst>
          </p:cNvPr>
          <p:cNvSpPr txBox="1">
            <a:spLocks/>
          </p:cNvSpPr>
          <p:nvPr userDrawn="1"/>
        </p:nvSpPr>
        <p:spPr>
          <a:xfrm>
            <a:off x="1524000" y="4745623"/>
            <a:ext cx="9144000" cy="1056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/>
              <a:t>NGS analysis for gene regulation and epigenomics</a:t>
            </a:r>
          </a:p>
          <a:p>
            <a:pPr marL="0" indent="0" algn="ctr">
              <a:buNone/>
            </a:pPr>
            <a:r>
              <a:rPr lang="en-GB" dirty="0" err="1"/>
              <a:t>Physalia</a:t>
            </a:r>
            <a:r>
              <a:rPr lang="en-GB" dirty="0"/>
              <a:t> 2021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212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alphaModFix amt="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99439E-A8C1-0147-878A-E596CBCA7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68514-C71E-D749-B402-559977473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9C53-DC6E-5B43-AE85-3EF6A4F76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34DA9-DD42-8445-BB79-DF30D799A8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CFCD4-3911-E943-8744-54979FE9BE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A48B6-7138-CD4D-A0E5-305C4B90F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85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Book" panose="02000503020000020003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contributions.bioconductor.org/docs.html#doc-inst-scrip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tools.r-lib.org/reference/load_all.html" TargetMode="External"/><Relationship Id="rId2" Type="http://schemas.openxmlformats.org/officeDocument/2006/relationships/hyperlink" Target="https://devtools.r-lib.org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1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B66F8-B83F-1B49-8597-D3245B360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445" y="1240157"/>
            <a:ext cx="11459110" cy="2517169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GB" sz="4400" b="1" dirty="0">
                <a:latin typeface="Menlo" panose="020B0609030804020204" pitchFamily="49" charset="0"/>
              </a:rPr>
              <a:t>Improving package:</a:t>
            </a:r>
            <a:br>
              <a:rPr lang="en-GB" sz="4400" b="1" dirty="0">
                <a:latin typeface="Menlo" panose="020B0609030804020204" pitchFamily="49" charset="0"/>
              </a:rPr>
            </a:br>
            <a:r>
              <a:rPr lang="en-GB" sz="4400" b="1" dirty="0">
                <a:latin typeface="Menlo" panose="020B0609030804020204" pitchFamily="49" charset="0"/>
              </a:rPr>
              <a:t>Support for (raw) data, vignettes </a:t>
            </a:r>
            <a:endParaRPr lang="en-GB" sz="4400" b="1" dirty="0">
              <a:effectLst/>
              <a:latin typeface="Menlo" panose="020B0609030804020204" pitchFamily="49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773A9F04-72D8-634B-8B3F-BAED70393E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5910" y="3592462"/>
            <a:ext cx="10000180" cy="3026664"/>
          </a:xfrm>
        </p:spPr>
        <p:txBody>
          <a:bodyPr>
            <a:normAutofit/>
          </a:bodyPr>
          <a:lstStyle/>
          <a:p>
            <a:endParaRPr lang="en-GB" b="1" dirty="0">
              <a:latin typeface="Comfortaa" pitchFamily="2" charset="0"/>
            </a:endParaRPr>
          </a:p>
          <a:p>
            <a:endParaRPr lang="en-GB" b="1" dirty="0">
              <a:latin typeface="Comfortaa" pitchFamily="2" charset="0"/>
            </a:endParaRPr>
          </a:p>
          <a:p>
            <a:endParaRPr lang="en-GB" b="1" dirty="0">
              <a:latin typeface="Comfortaa" pitchFamily="2" charset="0"/>
            </a:endParaRPr>
          </a:p>
          <a:p>
            <a:endParaRPr lang="en-GB" b="1" dirty="0">
              <a:latin typeface="Comfortaa" pitchFamily="2" charset="0"/>
            </a:endParaRPr>
          </a:p>
          <a:p>
            <a:r>
              <a:rPr lang="en-GB" b="1" dirty="0" err="1">
                <a:latin typeface="Comfortaa" pitchFamily="2" charset="0"/>
              </a:rPr>
              <a:t>Physalia</a:t>
            </a:r>
            <a:r>
              <a:rPr lang="en-GB" b="1" dirty="0">
                <a:latin typeface="Comfortaa" pitchFamily="2" charset="0"/>
              </a:rPr>
              <a:t> course 2022</a:t>
            </a:r>
          </a:p>
          <a:p>
            <a:r>
              <a:rPr lang="en-GB" b="1" dirty="0">
                <a:latin typeface="Comfortaa" pitchFamily="2" charset="0"/>
              </a:rPr>
              <a:t>Instructor: </a:t>
            </a:r>
            <a:r>
              <a:rPr lang="en-US" dirty="0">
                <a:latin typeface="Comfortaa" pitchFamily="2" charset="0"/>
              </a:rPr>
              <a:t>Jacques Serizay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9777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Raw data</a:t>
            </a:r>
            <a:endParaRPr lang="en-US" dirty="0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99284FE6-ACE3-C8A7-701D-0723FADB001B}"/>
              </a:ext>
            </a:extLst>
          </p:cNvPr>
          <p:cNvSpPr txBox="1">
            <a:spLocks/>
          </p:cNvSpPr>
          <p:nvPr/>
        </p:nvSpPr>
        <p:spPr>
          <a:xfrm>
            <a:off x="111760" y="873761"/>
            <a:ext cx="4479696" cy="5517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Raw data can be virtually any file, but it has to be relevant for the package development. </a:t>
            </a:r>
          </a:p>
          <a:p>
            <a:pPr algn="l"/>
            <a:r>
              <a:rPr lang="en-GB" b="0" i="0" dirty="0">
                <a:solidFill>
                  <a:srgbClr val="373A3C"/>
                </a:solidFill>
                <a:effectLst/>
                <a:latin typeface="Source Sans Pro" panose="020F0502020204030204" pitchFamily="34" charset="0"/>
              </a:rPr>
              <a:t>The main reason to include such files is when a key part of a package’s functionality is to act on an external file</a:t>
            </a:r>
            <a:r>
              <a:rPr lang="en-GB" b="0" i="0" dirty="0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 (e.g. `</a:t>
            </a:r>
            <a:r>
              <a:rPr lang="en-GB" b="0" i="0" dirty="0" err="1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readr</a:t>
            </a:r>
            <a:r>
              <a:rPr lang="en-GB" b="0" i="0" dirty="0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`, `vroom`, …).</a:t>
            </a:r>
          </a:p>
          <a:p>
            <a:pPr algn="l"/>
            <a:r>
              <a:rPr lang="en-US" dirty="0"/>
              <a:t>Raw data is stored in `</a:t>
            </a:r>
            <a:r>
              <a:rPr lang="en-US" dirty="0" err="1"/>
              <a:t>inst</a:t>
            </a:r>
            <a:r>
              <a:rPr lang="en-US" dirty="0"/>
              <a:t>/</a:t>
            </a:r>
            <a:r>
              <a:rPr lang="en-US" dirty="0" err="1"/>
              <a:t>extdata</a:t>
            </a:r>
            <a:r>
              <a:rPr lang="en-US" dirty="0"/>
              <a:t>`.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828082-8CE8-CB58-37CF-0397866E5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770" y="873761"/>
            <a:ext cx="6738496" cy="575400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B66E3D-8143-2994-294C-4DB0CF092AD5}"/>
              </a:ext>
            </a:extLst>
          </p:cNvPr>
          <p:cNvCxnSpPr/>
          <p:nvPr/>
        </p:nvCxnSpPr>
        <p:spPr>
          <a:xfrm>
            <a:off x="6175022" y="2743200"/>
            <a:ext cx="0" cy="2980267"/>
          </a:xfrm>
          <a:prstGeom prst="line">
            <a:avLst/>
          </a:prstGeom>
          <a:ln w="57150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0395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It is good practice to </a:t>
            </a:r>
            <a:r>
              <a:rPr lang="en-GB" u="sng" dirty="0"/>
              <a:t>document</a:t>
            </a:r>
            <a:r>
              <a:rPr lang="en-GB" dirty="0"/>
              <a:t> how raw data files were generated. </a:t>
            </a:r>
          </a:p>
          <a:p>
            <a:r>
              <a:rPr lang="en-GB" dirty="0"/>
              <a:t>You can do it by adding a `data-raw` folder to the root of your package and add R files describing how the data was created.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9D8263C-CB9A-17C7-E5E4-80E859B9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1843" y="2235201"/>
            <a:ext cx="6930002" cy="426155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Right Arrow 14">
            <a:extLst>
              <a:ext uri="{FF2B5EF4-FFF2-40B4-BE49-F238E27FC236}">
                <a16:creationId xmlns:a16="http://schemas.microsoft.com/office/drawing/2014/main" id="{3B8015F8-A6AB-A55E-8E31-D3566E2A8A25}"/>
              </a:ext>
            </a:extLst>
          </p:cNvPr>
          <p:cNvSpPr/>
          <p:nvPr/>
        </p:nvSpPr>
        <p:spPr>
          <a:xfrm rot="8951886">
            <a:off x="4956771" y="2877066"/>
            <a:ext cx="495945" cy="457200"/>
          </a:xfrm>
          <a:prstGeom prst="rightArrow">
            <a:avLst/>
          </a:prstGeom>
          <a:solidFill>
            <a:srgbClr val="C0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43E8BCAB-A701-DD48-096F-0F012E20FBEE}"/>
              </a:ext>
            </a:extLst>
          </p:cNvPr>
          <p:cNvSpPr/>
          <p:nvPr/>
        </p:nvSpPr>
        <p:spPr>
          <a:xfrm rot="8951886">
            <a:off x="5193838" y="3655998"/>
            <a:ext cx="495945" cy="457200"/>
          </a:xfrm>
          <a:prstGeom prst="rightArrow">
            <a:avLst/>
          </a:prstGeom>
          <a:solidFill>
            <a:srgbClr val="C0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623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It is good practice to </a:t>
            </a:r>
            <a:r>
              <a:rPr lang="en-GB" u="sng" dirty="0"/>
              <a:t>document</a:t>
            </a:r>
            <a:r>
              <a:rPr lang="en-GB" dirty="0"/>
              <a:t> how raw data files were generated. </a:t>
            </a:r>
          </a:p>
          <a:p>
            <a:r>
              <a:rPr lang="en-GB" dirty="0"/>
              <a:t>You can do it by adding a `data-raw` folder to the root of your package and add R files describing how the data was created.</a:t>
            </a:r>
          </a:p>
          <a:p>
            <a:r>
              <a:rPr lang="en-GB" dirty="0"/>
              <a:t>Of note, Bioconductor specifically prefers these files to be located in `</a:t>
            </a:r>
            <a:r>
              <a:rPr lang="en-GB" dirty="0" err="1"/>
              <a:t>inst</a:t>
            </a:r>
            <a:r>
              <a:rPr lang="en-GB" dirty="0"/>
              <a:t>/scripts/`: </a:t>
            </a:r>
            <a:r>
              <a:rPr lang="en-US" dirty="0">
                <a:hlinkClick r:id="rId2"/>
              </a:rPr>
              <a:t>https://contributions.bioconductor.org/docs.html#doc-inst-script</a:t>
            </a:r>
            <a:r>
              <a:rPr lang="en-US" dirty="0"/>
              <a:t>.</a:t>
            </a:r>
            <a:endParaRPr lang="en-GB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401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Raw data should generally not be read by the end-user. </a:t>
            </a:r>
          </a:p>
          <a:p>
            <a:r>
              <a:rPr lang="en-GB" dirty="0"/>
              <a:t>Instead, it is a way for the package writer to describe how to import files.</a:t>
            </a:r>
          </a:p>
        </p:txBody>
      </p:sp>
    </p:spTree>
    <p:extLst>
      <p:ext uri="{BB962C8B-B14F-4D97-AF65-F5344CB8AC3E}">
        <p14:creationId xmlns:p14="http://schemas.microsoft.com/office/powerpoint/2010/main" val="1536870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Raw data should generally not be read by the end-user. </a:t>
            </a:r>
          </a:p>
          <a:p>
            <a:r>
              <a:rPr lang="en-GB" dirty="0"/>
              <a:t>Instead, it is a way for the package writer to describe how to import files.</a:t>
            </a:r>
          </a:p>
          <a:p>
            <a:r>
              <a:rPr lang="en-GB" dirty="0"/>
              <a:t>For this reason, raw data is generally only a </a:t>
            </a:r>
            <a:r>
              <a:rPr lang="en-GB" b="1" u="sng" dirty="0"/>
              <a:t>toy dataset</a:t>
            </a:r>
            <a:r>
              <a:rPr lang="en-GB" dirty="0"/>
              <a:t>, a </a:t>
            </a:r>
            <a:r>
              <a:rPr lang="en-GB" b="1" u="sng" dirty="0"/>
              <a:t>small subset</a:t>
            </a:r>
            <a:r>
              <a:rPr lang="en-GB" dirty="0"/>
              <a:t> of an actual dataset (</a:t>
            </a:r>
            <a:r>
              <a:rPr lang="en-GB" i="1" dirty="0"/>
              <a:t>e.g.</a:t>
            </a:r>
            <a:r>
              <a:rPr lang="en-GB" dirty="0"/>
              <a:t> only a single chromosome out of a whole genome, etc.)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628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6091483"/>
          </a:xfrm>
        </p:spPr>
        <p:txBody>
          <a:bodyPr>
            <a:normAutofit/>
          </a:bodyPr>
          <a:lstStyle/>
          <a:p>
            <a:r>
              <a:rPr lang="en-GB" dirty="0"/>
              <a:t>Raw data should generally not be read by the end-user. </a:t>
            </a:r>
          </a:p>
          <a:p>
            <a:r>
              <a:rPr lang="en-GB" dirty="0"/>
              <a:t>Instead, it is a way for the package writer to describe how to import files.</a:t>
            </a:r>
          </a:p>
          <a:p>
            <a:r>
              <a:rPr lang="en-GB" dirty="0"/>
              <a:t>For this reason, raw data is generally only a </a:t>
            </a:r>
            <a:r>
              <a:rPr lang="en-GB" b="1" u="sng" dirty="0"/>
              <a:t>toy dataset</a:t>
            </a:r>
            <a:r>
              <a:rPr lang="en-GB" dirty="0"/>
              <a:t>, a </a:t>
            </a:r>
            <a:r>
              <a:rPr lang="en-GB" b="1" u="sng" dirty="0"/>
              <a:t>small subset</a:t>
            </a:r>
            <a:r>
              <a:rPr lang="en-GB" dirty="0"/>
              <a:t> of an actual dataset (</a:t>
            </a:r>
            <a:r>
              <a:rPr lang="en-GB" i="1" dirty="0"/>
              <a:t>e.g.</a:t>
            </a:r>
            <a:r>
              <a:rPr lang="en-GB" dirty="0"/>
              <a:t> only a single chromosome out of a whole genome, etc.)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GB" dirty="0"/>
              <a:t>For this reason as well, if your package deals with already existing file formats (e.g. bed, bam, bigwig, …), many </a:t>
            </a:r>
            <a:r>
              <a:rPr lang="en-GB" dirty="0" err="1"/>
              <a:t>BioC</a:t>
            </a:r>
            <a:r>
              <a:rPr lang="en-GB" dirty="0"/>
              <a:t> core packages (e.g. </a:t>
            </a:r>
            <a:r>
              <a:rPr lang="en-GB" dirty="0" err="1"/>
              <a:t>GenomicRanges</a:t>
            </a:r>
            <a:r>
              <a:rPr lang="en-GB" dirty="0"/>
              <a:t>, </a:t>
            </a:r>
            <a:r>
              <a:rPr lang="en-GB" dirty="0" err="1"/>
              <a:t>rtracklayer</a:t>
            </a:r>
            <a:r>
              <a:rPr lang="en-GB" dirty="0"/>
              <a:t>, </a:t>
            </a:r>
            <a:r>
              <a:rPr lang="en-GB" dirty="0" err="1"/>
              <a:t>Biostrings</a:t>
            </a:r>
            <a:r>
              <a:rPr lang="en-GB" dirty="0"/>
              <a:t>, ...) </a:t>
            </a:r>
            <a:r>
              <a:rPr lang="en-GB" b="1" u="sng" dirty="0"/>
              <a:t>already provide toy datasets!!</a:t>
            </a:r>
            <a:r>
              <a:rPr lang="en-GB" b="1" i="1" dirty="0"/>
              <a:t> </a:t>
            </a:r>
          </a:p>
          <a:p>
            <a:r>
              <a:rPr lang="en-GB" dirty="0"/>
              <a:t>Hosting all these raw data files has a cost (economical and </a:t>
            </a:r>
            <a:r>
              <a:rPr lang="en-GB" i="1" u="sng" dirty="0"/>
              <a:t>environmental</a:t>
            </a:r>
            <a:r>
              <a:rPr lang="en-GB" dirty="0"/>
              <a:t>). Please, do check whether core packages can provide the type of files you’d need as a toy dataset. </a:t>
            </a:r>
            <a:endParaRPr lang="en-GB" b="1" u="sng" dirty="0"/>
          </a:p>
        </p:txBody>
      </p:sp>
    </p:spTree>
    <p:extLst>
      <p:ext uri="{BB962C8B-B14F-4D97-AF65-F5344CB8AC3E}">
        <p14:creationId xmlns:p14="http://schemas.microsoft.com/office/powerpoint/2010/main" val="1170238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US" dirty="0"/>
              <a:t>The package writer can have access to their (or other packages’) raw data files using `</a:t>
            </a:r>
            <a:r>
              <a:rPr lang="en-US" dirty="0" err="1"/>
              <a:t>system.file</a:t>
            </a:r>
            <a:r>
              <a:rPr lang="en-US" dirty="0"/>
              <a:t>()`:</a:t>
            </a:r>
          </a:p>
          <a:p>
            <a:r>
              <a:rPr lang="en-US" dirty="0"/>
              <a:t> 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C08B7C9-DA71-31DD-1DAF-D405B30E894F}"/>
              </a:ext>
            </a:extLst>
          </p:cNvPr>
          <p:cNvSpPr/>
          <p:nvPr/>
        </p:nvSpPr>
        <p:spPr>
          <a:xfrm>
            <a:off x="1828799" y="2695222"/>
            <a:ext cx="8534402" cy="1504246"/>
          </a:xfrm>
          <a:prstGeom prst="roundRect">
            <a:avLst>
              <a:gd name="adj" fmla="val 6580"/>
            </a:avLst>
          </a:prstGeom>
          <a:solidFill>
            <a:srgbClr val="F1F3F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64575" dist="129016" dir="3997311" sx="101404" sy="101404" algn="tl" rotWithShape="0">
              <a:prstClr val="black">
                <a:alpha val="26567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## List raw data files shipped with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GenomicRanges</a:t>
            </a:r>
            <a:endParaRPr lang="en-GB" sz="1200" dirty="0">
              <a:solidFill>
                <a:schemeClr val="tx1">
                  <a:lumMod val="50000"/>
                  <a:lumOff val="5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system.file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', package = 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GenomicRanges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 |&gt;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list.files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[1] "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feature_frags.txt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</a:t>
            </a:r>
          </a:p>
          <a:p>
            <a:endParaRPr lang="en-GB" sz="1200" dirty="0">
              <a:solidFill>
                <a:schemeClr val="tx1">
                  <a:lumMod val="50000"/>
                  <a:lumOff val="5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## Get full path to "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feature_frags.txt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”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system.file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', "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feature_frags.txt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", package = 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GenomicRanges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[1] 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"/Users/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jacques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/Library/R/arm64/4.3/library/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GenomicRanges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feature_frags.txt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793942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raw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US" dirty="0"/>
              <a:t>The package writer can have access to their (or other packages’) raw data files using `</a:t>
            </a:r>
            <a:r>
              <a:rPr lang="en-US" dirty="0" err="1"/>
              <a:t>system.file</a:t>
            </a:r>
            <a:r>
              <a:rPr lang="en-US" dirty="0"/>
              <a:t>()`:</a:t>
            </a:r>
          </a:p>
          <a:p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37D4EB-F546-FED3-DC35-7371D6F5D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340" y="1557865"/>
            <a:ext cx="3437975" cy="5184422"/>
          </a:xfrm>
          <a:prstGeom prst="rect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76031E-7870-56C6-810A-79EDB3DF30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688"/>
          <a:stretch/>
        </p:blipFill>
        <p:spPr>
          <a:xfrm>
            <a:off x="2817063" y="4684890"/>
            <a:ext cx="6193840" cy="197425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0048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stored in the `data/` folder.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12D0C40-C8BD-0D9C-8577-35A7E2BF2D7B}"/>
              </a:ext>
            </a:extLst>
          </p:cNvPr>
          <p:cNvSpPr/>
          <p:nvPr/>
        </p:nvSpPr>
        <p:spPr>
          <a:xfrm>
            <a:off x="7600546" y="1644529"/>
            <a:ext cx="2522905" cy="3990254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CE5AB746-5B39-C9E0-492B-A62BDBFAA2AE}"/>
              </a:ext>
            </a:extLst>
          </p:cNvPr>
          <p:cNvSpPr txBox="1">
            <a:spLocks/>
          </p:cNvSpPr>
          <p:nvPr/>
        </p:nvSpPr>
        <p:spPr>
          <a:xfrm>
            <a:off x="7666002" y="1714898"/>
            <a:ext cx="2313667" cy="43000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lnSpc>
                <a:spcPct val="100000"/>
              </a:lnSpc>
              <a:spcAft>
                <a:spcPts val="0"/>
              </a:spcAft>
              <a:buFontTx/>
              <a:buNone/>
              <a:tabLst>
                <a:tab pos="487363" algn="l"/>
              </a:tabLst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rgbClr val="4472C4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76225" indent="439738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715963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&lt;raw-data-file&gt;</a:t>
            </a: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mydata.rad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NAMESPACE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NEWS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LICENSE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98E74F-033E-2FB9-C482-694D05CE4E42}"/>
              </a:ext>
            </a:extLst>
          </p:cNvPr>
          <p:cNvSpPr/>
          <p:nvPr/>
        </p:nvSpPr>
        <p:spPr>
          <a:xfrm>
            <a:off x="7822040" y="3928533"/>
            <a:ext cx="2054831" cy="36097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755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stored in the `data/` folder.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4E1611-328B-38D4-3B7D-5A7FBD61B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846" y="1184394"/>
            <a:ext cx="4222042" cy="520688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651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Standard package content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D290B42-A5A2-5624-45E2-C125AEC0F66C}"/>
              </a:ext>
            </a:extLst>
          </p:cNvPr>
          <p:cNvSpPr/>
          <p:nvPr/>
        </p:nvSpPr>
        <p:spPr>
          <a:xfrm>
            <a:off x="9863263" y="1204515"/>
            <a:ext cx="1893672" cy="2800768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537D83E-F767-C091-750E-1542186504E4}"/>
              </a:ext>
            </a:extLst>
          </p:cNvPr>
          <p:cNvSpPr/>
          <p:nvPr/>
        </p:nvSpPr>
        <p:spPr>
          <a:xfrm>
            <a:off x="1063692" y="1054398"/>
            <a:ext cx="7901617" cy="4749204"/>
          </a:xfrm>
          <a:prstGeom prst="roundRect">
            <a:avLst>
              <a:gd name="adj" fmla="val 2127"/>
            </a:avLst>
          </a:prstGeom>
          <a:solidFill>
            <a:srgbClr val="000000">
              <a:alpha val="3137"/>
            </a:srgbClr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29A272F-6134-36C3-5C30-2170FBC89DC7}"/>
              </a:ext>
            </a:extLst>
          </p:cNvPr>
          <p:cNvSpPr/>
          <p:nvPr/>
        </p:nvSpPr>
        <p:spPr>
          <a:xfrm>
            <a:off x="1162017" y="1113390"/>
            <a:ext cx="7698786" cy="3966115"/>
          </a:xfrm>
          <a:prstGeom prst="roundRect">
            <a:avLst>
              <a:gd name="adj" fmla="val 3783"/>
            </a:avLst>
          </a:prstGeom>
          <a:solidFill>
            <a:srgbClr val="000000">
              <a:alpha val="3137"/>
            </a:srgbClr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72498B0-71C3-7038-1ECA-228D7E000A52}"/>
              </a:ext>
            </a:extLst>
          </p:cNvPr>
          <p:cNvSpPr/>
          <p:nvPr/>
        </p:nvSpPr>
        <p:spPr>
          <a:xfrm>
            <a:off x="1280004" y="1241211"/>
            <a:ext cx="7356366" cy="2502082"/>
          </a:xfrm>
          <a:prstGeom prst="roundRect">
            <a:avLst>
              <a:gd name="adj" fmla="val 6450"/>
            </a:avLst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E6E29E9-7A8E-A9C7-DE12-3812C74B1693}"/>
              </a:ext>
            </a:extLst>
          </p:cNvPr>
          <p:cNvSpPr/>
          <p:nvPr/>
        </p:nvSpPr>
        <p:spPr>
          <a:xfrm>
            <a:off x="1659815" y="1359198"/>
            <a:ext cx="1732538" cy="41259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Write functions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3DB4C21-6B8D-2A69-3FF1-C38931914D56}"/>
              </a:ext>
            </a:extLst>
          </p:cNvPr>
          <p:cNvSpPr/>
          <p:nvPr/>
        </p:nvSpPr>
        <p:spPr>
          <a:xfrm>
            <a:off x="1659814" y="1839646"/>
            <a:ext cx="2344713" cy="117606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Document functions</a:t>
            </a:r>
          </a:p>
          <a:p>
            <a:pPr marL="184150"/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Arguments </a:t>
            </a:r>
          </a:p>
          <a:p>
            <a:pPr marL="184150"/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Imports</a:t>
            </a:r>
          </a:p>
          <a:p>
            <a:pPr marL="184150"/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examples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A8339B8-5FB6-3A6C-F0C5-46894B057AB3}"/>
              </a:ext>
            </a:extLst>
          </p:cNvPr>
          <p:cNvSpPr/>
          <p:nvPr/>
        </p:nvSpPr>
        <p:spPr>
          <a:xfrm>
            <a:off x="4619246" y="1489822"/>
            <a:ext cx="338941" cy="2006332"/>
          </a:xfrm>
          <a:prstGeom prst="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4FE69C83-7ECB-6F20-E643-8682CD02E591}"/>
              </a:ext>
            </a:extLst>
          </p:cNvPr>
          <p:cNvSpPr/>
          <p:nvPr/>
        </p:nvSpPr>
        <p:spPr>
          <a:xfrm>
            <a:off x="5152837" y="1534450"/>
            <a:ext cx="396218" cy="1961704"/>
          </a:xfrm>
          <a:custGeom>
            <a:avLst/>
            <a:gdLst>
              <a:gd name="connsiteX0" fmla="*/ 93398 w 396218"/>
              <a:gd name="connsiteY0" fmla="*/ 1002537 h 1002537"/>
              <a:gd name="connsiteX1" fmla="*/ 363221 w 396218"/>
              <a:gd name="connsiteY1" fmla="*/ 912596 h 1002537"/>
              <a:gd name="connsiteX2" fmla="*/ 393202 w 396218"/>
              <a:gd name="connsiteY2" fmla="*/ 627783 h 1002537"/>
              <a:gd name="connsiteX3" fmla="*/ 378212 w 396218"/>
              <a:gd name="connsiteY3" fmla="*/ 223049 h 1002537"/>
              <a:gd name="connsiteX4" fmla="*/ 243300 w 396218"/>
              <a:gd name="connsiteY4" fmla="*/ 88137 h 1002537"/>
              <a:gd name="connsiteX5" fmla="*/ 3458 w 396218"/>
              <a:gd name="connsiteY5" fmla="*/ 13187 h 100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6218" h="1002537">
                <a:moveTo>
                  <a:pt x="93398" y="1002537"/>
                </a:moveTo>
                <a:cubicBezTo>
                  <a:pt x="203326" y="988796"/>
                  <a:pt x="313254" y="975055"/>
                  <a:pt x="363221" y="912596"/>
                </a:cubicBezTo>
                <a:cubicBezTo>
                  <a:pt x="413188" y="850137"/>
                  <a:pt x="390704" y="742707"/>
                  <a:pt x="393202" y="627783"/>
                </a:cubicBezTo>
                <a:cubicBezTo>
                  <a:pt x="395700" y="512859"/>
                  <a:pt x="403196" y="312990"/>
                  <a:pt x="378212" y="223049"/>
                </a:cubicBezTo>
                <a:cubicBezTo>
                  <a:pt x="353228" y="133108"/>
                  <a:pt x="305759" y="123114"/>
                  <a:pt x="243300" y="88137"/>
                </a:cubicBezTo>
                <a:cubicBezTo>
                  <a:pt x="180841" y="53160"/>
                  <a:pt x="-29378" y="-32704"/>
                  <a:pt x="3458" y="13187"/>
                </a:cubicBezTo>
              </a:path>
            </a:pathLst>
          </a:custGeom>
          <a:ln w="762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EA890D8-0004-50D5-C219-179A72A4ABA7}"/>
              </a:ext>
            </a:extLst>
          </p:cNvPr>
          <p:cNvSpPr/>
          <p:nvPr/>
        </p:nvSpPr>
        <p:spPr>
          <a:xfrm>
            <a:off x="1659814" y="3083556"/>
            <a:ext cx="2344713" cy="41259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ysClr val="windowText" lastClr="000000"/>
                </a:solidFill>
                <a:latin typeface="Avenir Book" panose="02000503020000020003" pitchFamily="2" charset="0"/>
              </a:rPr>
              <a:t>Test functions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7F97059-74DC-E4DB-3723-0097F4869F0B}"/>
              </a:ext>
            </a:extLst>
          </p:cNvPr>
          <p:cNvSpPr/>
          <p:nvPr/>
        </p:nvSpPr>
        <p:spPr>
          <a:xfrm>
            <a:off x="1266524" y="3830808"/>
            <a:ext cx="7369846" cy="510920"/>
          </a:xfrm>
          <a:prstGeom prst="roundRect">
            <a:avLst/>
          </a:prstGeom>
          <a:solidFill>
            <a:srgbClr val="000000">
              <a:alpha val="3137"/>
            </a:srgb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5D5D5"/>
                </a:solidFill>
                <a:latin typeface="Avenir Book" panose="02000503020000020003" pitchFamily="2" charset="0"/>
              </a:rPr>
              <a:t>Add example data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B866A68-30FB-1B22-D2D2-867D9F69DDD1}"/>
              </a:ext>
            </a:extLst>
          </p:cNvPr>
          <p:cNvSpPr/>
          <p:nvPr/>
        </p:nvSpPr>
        <p:spPr>
          <a:xfrm>
            <a:off x="1266524" y="4410911"/>
            <a:ext cx="7369846" cy="510920"/>
          </a:xfrm>
          <a:prstGeom prst="roundRect">
            <a:avLst/>
          </a:prstGeom>
          <a:solidFill>
            <a:srgbClr val="000000">
              <a:alpha val="3137"/>
            </a:srgb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5D5D5"/>
                </a:solidFill>
                <a:latin typeface="Avenir Book" panose="02000503020000020003" pitchFamily="2" charset="0"/>
              </a:rPr>
              <a:t>Add vignettes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7FE7ED1-DEFC-6438-A134-952E71C41E75}"/>
              </a:ext>
            </a:extLst>
          </p:cNvPr>
          <p:cNvSpPr/>
          <p:nvPr/>
        </p:nvSpPr>
        <p:spPr>
          <a:xfrm>
            <a:off x="1162017" y="5186328"/>
            <a:ext cx="7698786" cy="510920"/>
          </a:xfrm>
          <a:prstGeom prst="roundRect">
            <a:avLst/>
          </a:prstGeom>
          <a:solidFill>
            <a:srgbClr val="000000">
              <a:alpha val="3137"/>
            </a:srgb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5D5D5"/>
                </a:solidFill>
                <a:latin typeface="Avenir Book" panose="02000503020000020003" pitchFamily="2" charset="0"/>
              </a:rPr>
              <a:t>Publish supporting website 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1793244-1281-2FA0-831C-07D49191EE5B}"/>
              </a:ext>
            </a:extLst>
          </p:cNvPr>
          <p:cNvSpPr/>
          <p:nvPr/>
        </p:nvSpPr>
        <p:spPr>
          <a:xfrm>
            <a:off x="1053861" y="5923748"/>
            <a:ext cx="7911447" cy="510920"/>
          </a:xfrm>
          <a:prstGeom prst="roundRect">
            <a:avLst/>
          </a:prstGeom>
          <a:solidFill>
            <a:srgbClr val="000000">
              <a:alpha val="3137"/>
            </a:srgb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D5D5D5"/>
                </a:solidFill>
                <a:latin typeface="Avenir Book" panose="02000503020000020003" pitchFamily="2" charset="0"/>
              </a:rPr>
              <a:t>Submit to Bioconductor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98110BC-92DC-E252-A931-4366D14E7A5B}"/>
              </a:ext>
            </a:extLst>
          </p:cNvPr>
          <p:cNvSpPr/>
          <p:nvPr/>
        </p:nvSpPr>
        <p:spPr>
          <a:xfrm>
            <a:off x="5743705" y="1931023"/>
            <a:ext cx="2731701" cy="1123930"/>
          </a:xfrm>
          <a:prstGeom prst="roundRect">
            <a:avLst/>
          </a:prstGeom>
          <a:solidFill>
            <a:srgbClr val="F1F3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b="1" dirty="0">
                <a:solidFill>
                  <a:srgbClr val="003B4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2"/>
              </a:rPr>
              <a:t>devtools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3"/>
              </a:rPr>
              <a:t>document</a:t>
            </a:r>
            <a:r>
              <a:rPr lang="en-GB" sz="1200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  <a:p>
            <a:r>
              <a:rPr lang="en-GB" sz="1200" b="1" dirty="0">
                <a:solidFill>
                  <a:srgbClr val="003B4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2"/>
              </a:rPr>
              <a:t>devtools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3"/>
              </a:rPr>
              <a:t>run_examples</a:t>
            </a:r>
            <a:r>
              <a:rPr lang="en-GB" sz="1200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</a:p>
          <a:p>
            <a:r>
              <a:rPr lang="en-GB" sz="1200" b="1" dirty="0">
                <a:solidFill>
                  <a:srgbClr val="003B4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2"/>
              </a:rPr>
              <a:t>devtools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3"/>
              </a:rPr>
              <a:t>test</a:t>
            </a:r>
            <a:r>
              <a:rPr lang="en-GB" sz="1200" dirty="0">
                <a:solidFill>
                  <a:srgbClr val="4758AB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endParaRPr lang="en-GB" sz="1200" dirty="0">
              <a:solidFill>
                <a:srgbClr val="5E5E5E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b="1" dirty="0">
                <a:solidFill>
                  <a:srgbClr val="003B4F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2"/>
              </a:rPr>
              <a:t>devtools</a:t>
            </a:r>
            <a:r>
              <a:rPr lang="en-GB" sz="1200" dirty="0">
                <a:solidFill>
                  <a:srgbClr val="111111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>
                <a:solidFill>
                  <a:srgbClr val="4758AB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3"/>
              </a:rPr>
              <a:t>load_all</a:t>
            </a:r>
            <a:r>
              <a:rPr lang="en-GB" sz="1200" dirty="0">
                <a:solidFill>
                  <a:srgbClr val="5E5E5E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endParaRPr lang="en-US" sz="12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BE1615-BD1B-4D81-24E1-50250190F678}"/>
              </a:ext>
            </a:extLst>
          </p:cNvPr>
          <p:cNvSpPr txBox="1"/>
          <p:nvPr/>
        </p:nvSpPr>
        <p:spPr>
          <a:xfrm>
            <a:off x="9863263" y="1281781"/>
            <a:ext cx="195912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spcAft>
                <a:spcPts val="0"/>
              </a:spcAft>
              <a:tabLst>
                <a:tab pos="487363" algn="l"/>
              </a:tabLs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/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/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4460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6828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NAMESPACE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NEWS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LICENSE</a:t>
            </a:r>
          </a:p>
          <a:p>
            <a:pPr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03F550-3C6F-9B91-7FDD-C960C97C7638}"/>
              </a:ext>
            </a:extLst>
          </p:cNvPr>
          <p:cNvSpPr/>
          <p:nvPr/>
        </p:nvSpPr>
        <p:spPr>
          <a:xfrm>
            <a:off x="5056512" y="1346227"/>
            <a:ext cx="3579858" cy="2326907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0948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45053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stored in the `data/` folder.</a:t>
            </a:r>
          </a:p>
          <a:p>
            <a:r>
              <a:rPr lang="en-GB" dirty="0"/>
              <a:t>The best way to provide processed data in your package is through `</a:t>
            </a:r>
            <a:r>
              <a:rPr lang="en-GB" dirty="0" err="1"/>
              <a:t>usethis</a:t>
            </a:r>
            <a:r>
              <a:rPr lang="en-GB" dirty="0"/>
              <a:t>::</a:t>
            </a:r>
            <a:r>
              <a:rPr lang="en-GB" dirty="0" err="1"/>
              <a:t>use_data</a:t>
            </a:r>
            <a:r>
              <a:rPr lang="en-GB" dirty="0"/>
              <a:t>()`. 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72E2B19-748D-C41E-310B-3EE32199BF1B}"/>
              </a:ext>
            </a:extLst>
          </p:cNvPr>
          <p:cNvSpPr/>
          <p:nvPr/>
        </p:nvSpPr>
        <p:spPr>
          <a:xfrm>
            <a:off x="5283200" y="1387495"/>
            <a:ext cx="5861628" cy="4708506"/>
          </a:xfrm>
          <a:prstGeom prst="roundRect">
            <a:avLst>
              <a:gd name="adj" fmla="val 2842"/>
            </a:avLst>
          </a:prstGeom>
          <a:solidFill>
            <a:srgbClr val="F1F3F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64575" dist="129016" dir="3997311" sx="101404" sy="101404" algn="tl" rotWithShape="0">
              <a:prstClr val="black">
                <a:alpha val="26567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chr &lt;- vroom::vroom('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HiCompute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testHiC.chr.tsv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chr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A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tibble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17 x 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contig  length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n_frags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cumul_length</a:t>
            </a:r>
            <a:endParaRPr lang="en-GB" sz="1200" dirty="0">
              <a:solidFill>
                <a:schemeClr val="bg2">
                  <a:lumMod val="75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&lt;chr&gt; 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  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1 I       230218    1358            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 II      813184    4981         1358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 III     316620    1948         6339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4 IV     1531933    9709         8287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V       576874    3484        17996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6 VI      270161    1734        21480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7 VII    1090940    6716        23214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8 VIII    562643    3405        29930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9 IX      439888    2756        33335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 X       745751    4679        36091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11 XI      666816    4144        40770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12 XII    1078177    6728        44914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13 XIII    924431    5713        51642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14 XIV     784333    4847        57355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15 XV     1091291    6731        62202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16 XVI     948066    5814        68933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17 Mito     85779     160        74747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usethis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use_data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(chr)</a:t>
            </a:r>
          </a:p>
          <a:p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 Saving 'chr' to 'data/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chr.rda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</a:t>
            </a:r>
          </a:p>
          <a:p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* Document your data (see 'https://r-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pkgs.org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data.html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25991413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45053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stored in the `data/` folder.</a:t>
            </a:r>
          </a:p>
          <a:p>
            <a:r>
              <a:rPr lang="en-GB" dirty="0"/>
              <a:t>The best way to provide processed data in your package is through `</a:t>
            </a:r>
            <a:r>
              <a:rPr lang="en-GB" dirty="0" err="1"/>
              <a:t>usethis</a:t>
            </a:r>
            <a:r>
              <a:rPr lang="en-GB" dirty="0"/>
              <a:t>::</a:t>
            </a:r>
            <a:r>
              <a:rPr lang="en-GB" dirty="0" err="1"/>
              <a:t>use_data</a:t>
            </a:r>
            <a:r>
              <a:rPr lang="en-GB" dirty="0"/>
              <a:t>()`. </a:t>
            </a:r>
          </a:p>
          <a:p>
            <a:r>
              <a:rPr lang="en-GB" dirty="0"/>
              <a:t>Avoid at all costs creating the `data/` folder yourself. You should be able to use `</a:t>
            </a:r>
            <a:r>
              <a:rPr lang="en-GB" dirty="0" err="1"/>
              <a:t>usethis</a:t>
            </a:r>
            <a:r>
              <a:rPr lang="en-GB" dirty="0"/>
              <a:t>::</a:t>
            </a:r>
            <a:r>
              <a:rPr lang="en-GB" dirty="0" err="1"/>
              <a:t>use_data</a:t>
            </a:r>
            <a:r>
              <a:rPr lang="en-GB" dirty="0"/>
              <a:t>()` instead. 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72E2B19-748D-C41E-310B-3EE32199BF1B}"/>
              </a:ext>
            </a:extLst>
          </p:cNvPr>
          <p:cNvSpPr/>
          <p:nvPr/>
        </p:nvSpPr>
        <p:spPr>
          <a:xfrm>
            <a:off x="5283200" y="1387495"/>
            <a:ext cx="5861628" cy="4708506"/>
          </a:xfrm>
          <a:prstGeom prst="roundRect">
            <a:avLst>
              <a:gd name="adj" fmla="val 2842"/>
            </a:avLst>
          </a:prstGeom>
          <a:solidFill>
            <a:srgbClr val="F1F3F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64575" dist="129016" dir="3997311" sx="101404" sy="101404" algn="tl" rotWithShape="0">
              <a:prstClr val="black">
                <a:alpha val="26567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chr &lt;- vroom::vroom('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HiCompute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testHiC.chr.tsv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chr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A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tibble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17 x 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contig  length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n_frags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cumul_length</a:t>
            </a:r>
            <a:endParaRPr lang="en-GB" sz="1200" dirty="0">
              <a:solidFill>
                <a:schemeClr val="bg2">
                  <a:lumMod val="75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&lt;chr&gt; 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     &lt;</a:t>
            </a:r>
            <a:r>
              <a:rPr lang="en-GB" sz="1200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1 I       230218    1358            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 II      813184    4981         1358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 III     316620    1948         6339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4 IV     1531933    9709         8287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V       576874    3484        17996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6 VI      270161    1734        21480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7 VII    1090940    6716        23214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8 VIII    562643    3405        29930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9 IX      439888    2756        33335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 X       745751    4679        36091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11 XI      666816    4144        40770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12 XII    1078177    6728        44914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13 XIII    924431    5713        51642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14 XIV     784333    4847        57355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15 XV     1091291    6731        62202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16 XVI     948066    5814        68933</a:t>
            </a:r>
          </a:p>
          <a:p>
            <a:r>
              <a:rPr lang="en-GB" sz="1200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17 Mito     85779     160        74747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usethis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::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use_data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(chr)</a:t>
            </a:r>
          </a:p>
          <a:p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 Saving 'chr' to 'data/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chr.rda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</a:t>
            </a:r>
          </a:p>
          <a:p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* Document your data (see 'https://r-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pkgs.org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20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data.html</a:t>
            </a:r>
            <a:r>
              <a:rPr lang="en-GB" sz="12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6633235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Like anything else in your package, your data should be documented. </a:t>
            </a:r>
          </a:p>
          <a:p>
            <a:r>
              <a:rPr lang="en-GB" dirty="0"/>
              <a:t>The recommended way is to do that in a `R/</a:t>
            </a:r>
            <a:r>
              <a:rPr lang="en-GB" dirty="0" err="1"/>
              <a:t>data.R</a:t>
            </a:r>
            <a:r>
              <a:rPr lang="en-GB" dirty="0"/>
              <a:t>` file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6FE4D1-1A41-9837-8FAC-82997E92D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811" y="2132136"/>
            <a:ext cx="6550378" cy="457522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57234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Like anything else in your package, your data should be documented. </a:t>
            </a:r>
          </a:p>
          <a:p>
            <a:r>
              <a:rPr lang="en-GB" dirty="0"/>
              <a:t>The recommended way is to do that in a `R/</a:t>
            </a:r>
            <a:r>
              <a:rPr lang="en-GB" dirty="0" err="1"/>
              <a:t>data.R</a:t>
            </a:r>
            <a:r>
              <a:rPr lang="en-GB" dirty="0"/>
              <a:t>` file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6FE4D1-1A41-9837-8FAC-82997E92D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811" y="2132136"/>
            <a:ext cx="6550378" cy="457522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9E1BE65-6799-1DED-0FDB-AD1C1AF278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59" t="57706" r="150" b="-307"/>
          <a:stretch/>
        </p:blipFill>
        <p:spPr>
          <a:xfrm>
            <a:off x="2462592" y="3258281"/>
            <a:ext cx="7266816" cy="344908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351102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made readily available to your package end-users through the `data()` function.</a:t>
            </a:r>
          </a:p>
          <a:p>
            <a:endParaRPr lang="en-GB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EBAB7B0-7068-4F7C-6E24-9DE206120519}"/>
              </a:ext>
            </a:extLst>
          </p:cNvPr>
          <p:cNvSpPr/>
          <p:nvPr/>
        </p:nvSpPr>
        <p:spPr>
          <a:xfrm>
            <a:off x="3081867" y="2212622"/>
            <a:ext cx="5861628" cy="3419496"/>
          </a:xfrm>
          <a:prstGeom prst="roundRect">
            <a:avLst>
              <a:gd name="adj" fmla="val 2842"/>
            </a:avLst>
          </a:prstGeom>
          <a:solidFill>
            <a:srgbClr val="F1F3F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64575" dist="129016" dir="3997311" sx="101404" sy="101404" algn="tl" rotWithShape="0">
              <a:prstClr val="black">
                <a:alpha val="26567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library(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babynames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data(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babynames</a:t>
            </a:r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</a:t>
            </a:r>
            <a:r>
              <a:rPr lang="en-GB" sz="1200" dirty="0" err="1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babynames</a:t>
            </a:r>
            <a:endParaRPr lang="en-GB" sz="1200" dirty="0">
              <a:solidFill>
                <a:srgbClr val="003B4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A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tibble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1,924,665 × 5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year sex   name          n   prop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&lt;chr&gt; &lt;chr&gt;     &lt;int&gt;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1  1880 F     Mary       7065 0.0724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  1880 F     Anna       2604 0.0267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  1880 F     Emma       2003 0.0205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4  1880 F     Elizabeth  1939 0.0199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 1880 F     Minnie     1746 0.0179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6  1880 F     Margaret   1578 0.0162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7  1880 F     Ida        1472 0.0151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8  1880 F     Alice      1414 0.0145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9  1880 F     Bertha     1320 0.0135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  1880 F     Sarah      1288 0.0132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… with 1,924,655 more rows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Use `print(n = ...)` to see more rows</a:t>
            </a:r>
          </a:p>
        </p:txBody>
      </p:sp>
    </p:spTree>
    <p:extLst>
      <p:ext uri="{BB962C8B-B14F-4D97-AF65-F5344CB8AC3E}">
        <p14:creationId xmlns:p14="http://schemas.microsoft.com/office/powerpoint/2010/main" val="9715742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Processed data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820596" cy="5517515"/>
          </a:xfrm>
        </p:spPr>
        <p:txBody>
          <a:bodyPr>
            <a:normAutofit/>
          </a:bodyPr>
          <a:lstStyle/>
          <a:p>
            <a:r>
              <a:rPr lang="en-GB" dirty="0"/>
              <a:t>Processed data are made readily available to your package end-users through the `data()` function.</a:t>
            </a:r>
          </a:p>
          <a:p>
            <a:endParaRPr lang="en-GB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EBAB7B0-7068-4F7C-6E24-9DE206120519}"/>
              </a:ext>
            </a:extLst>
          </p:cNvPr>
          <p:cNvSpPr/>
          <p:nvPr/>
        </p:nvSpPr>
        <p:spPr>
          <a:xfrm>
            <a:off x="3081867" y="2314222"/>
            <a:ext cx="5861628" cy="3216296"/>
          </a:xfrm>
          <a:prstGeom prst="roundRect">
            <a:avLst>
              <a:gd name="adj" fmla="val 2842"/>
            </a:avLst>
          </a:prstGeom>
          <a:solidFill>
            <a:srgbClr val="F1F3F5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64575" dist="129016" dir="3997311" sx="101404" sy="101404" algn="tl" rotWithShape="0">
              <a:prstClr val="black">
                <a:alpha val="26567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data(lifetables)</a:t>
            </a:r>
          </a:p>
          <a:p>
            <a:r>
              <a:rPr lang="en-GB" sz="1200" dirty="0">
                <a:solidFill>
                  <a:srgbClr val="003B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lifetables</a:t>
            </a:r>
            <a:endParaRPr lang="en-GB" sz="1200" dirty="0">
              <a:solidFill>
                <a:schemeClr val="tx1">
                  <a:lumMod val="50000"/>
                  <a:lumOff val="50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A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tibble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: 2,880 × 9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x     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qx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lx    dx    Lx      Tx    ex sex    year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 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fct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dbl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1     0 0.146   100000 14596 90026 5151511  51.5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     1 0.0328   85404  2803 84003 5061484  59.3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     2 0.0163   82601  1350 81926 4977482  60.3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4     3 0.0105   81251   855 80824 4895556  60.2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    4 0.00875  80397   703 80045 4814732  59.9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6     5 0.00628  79693   501 79443 4734687  59.4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7     6 0.00462  79193   366 79010 4655244  58.8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8     7 0.00326  78827   257 78698 4576234  58.0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9     8 0.00256  78569   201 78469 4497536  57.2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10     9 0.00203  78368   159 78288 4419068  56.4 M      1900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… with 2,870 more rows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Use `print(n = ...)` to see more rows</a:t>
            </a:r>
          </a:p>
        </p:txBody>
      </p:sp>
    </p:spTree>
    <p:extLst>
      <p:ext uri="{BB962C8B-B14F-4D97-AF65-F5344CB8AC3E}">
        <p14:creationId xmlns:p14="http://schemas.microsoft.com/office/powerpoint/2010/main" val="27180565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Vignettes are extensive (comprehensive) walkthrough of your package functionalities. </a:t>
            </a:r>
          </a:p>
        </p:txBody>
      </p:sp>
    </p:spTree>
    <p:extLst>
      <p:ext uri="{BB962C8B-B14F-4D97-AF65-F5344CB8AC3E}">
        <p14:creationId xmlns:p14="http://schemas.microsoft.com/office/powerpoint/2010/main" val="27960112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Vignettes are extensive (comprehensive) walkthrough of your package functionalities.</a:t>
            </a:r>
          </a:p>
          <a:p>
            <a:r>
              <a:rPr lang="en-US" dirty="0"/>
              <a:t>They live in the `vignettes/` folder (duh 🙄) . 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2FDD669-539C-50E0-86A8-FFD7184CA4D2}"/>
              </a:ext>
            </a:extLst>
          </p:cNvPr>
          <p:cNvSpPr/>
          <p:nvPr/>
        </p:nvSpPr>
        <p:spPr>
          <a:xfrm>
            <a:off x="7443408" y="2312878"/>
            <a:ext cx="2522905" cy="3990254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B04710-701B-7FD4-B839-ED2519218AD0}"/>
              </a:ext>
            </a:extLst>
          </p:cNvPr>
          <p:cNvSpPr txBox="1">
            <a:spLocks/>
          </p:cNvSpPr>
          <p:nvPr/>
        </p:nvSpPr>
        <p:spPr>
          <a:xfrm>
            <a:off x="7508864" y="2383247"/>
            <a:ext cx="2313667" cy="43000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lnSpc>
                <a:spcPct val="100000"/>
              </a:lnSpc>
              <a:spcAft>
                <a:spcPts val="0"/>
              </a:spcAft>
              <a:buFontTx/>
              <a:buNone/>
              <a:tabLst>
                <a:tab pos="487363" algn="l"/>
              </a:tabLst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rgbClr val="4472C4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76225" indent="439738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715963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&lt;raw-data-file&gt;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data/</a:t>
            </a:r>
          </a:p>
          <a:p>
            <a:pPr marL="268288" indent="22225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&lt;data&gt;.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Rda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vignettes/</a:t>
            </a:r>
          </a:p>
          <a:p>
            <a:pPr marL="490538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myPackage.Rmd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NAMESPACE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NEWS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LICENSE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86ED96-A4FF-C53B-4C46-2F58995D6FCF}"/>
              </a:ext>
            </a:extLst>
          </p:cNvPr>
          <p:cNvSpPr/>
          <p:nvPr/>
        </p:nvSpPr>
        <p:spPr>
          <a:xfrm>
            <a:off x="7664902" y="4978400"/>
            <a:ext cx="2054831" cy="317864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7852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Vignettes are extensive (comprehensive) walkthrough of your package functionalities.</a:t>
            </a:r>
          </a:p>
          <a:p>
            <a:r>
              <a:rPr lang="en-US" dirty="0"/>
              <a:t>They live in the `vignettes/` folder (duh 🙄) . </a:t>
            </a:r>
          </a:p>
          <a:p>
            <a:r>
              <a:rPr lang="en-US" dirty="0"/>
              <a:t>You can create a vignette boilerplate with either: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usethis</a:t>
            </a:r>
            <a:r>
              <a:rPr lang="en-US" dirty="0"/>
              <a:t>::</a:t>
            </a:r>
            <a:r>
              <a:rPr lang="en-US" dirty="0" err="1"/>
              <a:t>use_vignette</a:t>
            </a:r>
            <a:r>
              <a:rPr lang="en-US" dirty="0"/>
              <a:t>(’&lt;YOUR-PACKAGE&gt;’)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biocthis</a:t>
            </a:r>
            <a:r>
              <a:rPr lang="en-US" dirty="0"/>
              <a:t>::</a:t>
            </a:r>
            <a:r>
              <a:rPr lang="en-US" dirty="0" err="1"/>
              <a:t>use_bioc_vignette</a:t>
            </a:r>
            <a:r>
              <a:rPr lang="en-US" dirty="0"/>
              <a:t>(’&lt;YOUR-PACKAGE&gt;’)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4535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Vignettes are extensive (comprehensive) walkthrough of your package functionalities.</a:t>
            </a:r>
          </a:p>
          <a:p>
            <a:r>
              <a:rPr lang="en-US" dirty="0"/>
              <a:t>They live in the `vignettes/` folder (duh 🙄) . </a:t>
            </a:r>
          </a:p>
          <a:p>
            <a:r>
              <a:rPr lang="en-US" dirty="0"/>
              <a:t>You can create a vignette boilerplate with either: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usethis</a:t>
            </a:r>
            <a:r>
              <a:rPr lang="en-US" dirty="0"/>
              <a:t>::</a:t>
            </a:r>
            <a:r>
              <a:rPr lang="en-US" dirty="0" err="1"/>
              <a:t>use_vignette</a:t>
            </a:r>
            <a:r>
              <a:rPr lang="en-US" dirty="0"/>
              <a:t>(’&lt;YOUR-PACKAGE&gt;’)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biocthis</a:t>
            </a:r>
            <a:r>
              <a:rPr lang="en-US" dirty="0"/>
              <a:t>::</a:t>
            </a:r>
            <a:r>
              <a:rPr lang="en-US" dirty="0" err="1"/>
              <a:t>use_bioc_vignette</a:t>
            </a:r>
            <a:r>
              <a:rPr lang="en-US" dirty="0"/>
              <a:t>(’&lt;YOUR-PACKAGE&gt;’)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You are not limited to a single vignette. However, you </a:t>
            </a:r>
            <a:r>
              <a:rPr lang="en-US" u="sng" dirty="0"/>
              <a:t>must</a:t>
            </a:r>
            <a:r>
              <a:rPr lang="en-US" dirty="0"/>
              <a:t> provide at least one, which should be named &lt;YOUR-PACKAGE&gt;.</a:t>
            </a:r>
            <a:r>
              <a:rPr lang="en-US" dirty="0" err="1"/>
              <a:t>Rmd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54040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7D7E679-40AF-F2CE-11C8-6C72BD9CFFCB}"/>
              </a:ext>
            </a:extLst>
          </p:cNvPr>
          <p:cNvSpPr/>
          <p:nvPr/>
        </p:nvSpPr>
        <p:spPr>
          <a:xfrm>
            <a:off x="5953275" y="1342034"/>
            <a:ext cx="2522905" cy="3990254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Standard package content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D290B42-A5A2-5624-45E2-C125AEC0F66C}"/>
              </a:ext>
            </a:extLst>
          </p:cNvPr>
          <p:cNvSpPr/>
          <p:nvPr/>
        </p:nvSpPr>
        <p:spPr>
          <a:xfrm>
            <a:off x="1539520" y="1340485"/>
            <a:ext cx="1893672" cy="2800768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BE1615-BD1B-4D81-24E1-50250190F678}"/>
              </a:ext>
            </a:extLst>
          </p:cNvPr>
          <p:cNvSpPr txBox="1"/>
          <p:nvPr/>
        </p:nvSpPr>
        <p:spPr>
          <a:xfrm>
            <a:off x="1539520" y="1417751"/>
            <a:ext cx="195912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spcAft>
                <a:spcPts val="0"/>
              </a:spcAft>
              <a:tabLst>
                <a:tab pos="487363" algn="l"/>
              </a:tabLs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/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/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4460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6828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NAMESPACE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NEWS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LICENSE</a:t>
            </a:r>
          </a:p>
          <a:p>
            <a:pPr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96499BCD-1F56-FA83-AF84-DA08AF116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8731" y="1412403"/>
            <a:ext cx="2313667" cy="430002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70AD47"/>
              </a:solidFill>
              <a:effectLst/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marR="0" lvl="0" indent="17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87363" algn="l"/>
              </a:tabLst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70AD47"/>
              </a:solidFill>
              <a:effectLst/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highlight>
                <a:srgbClr val="C0C0C0"/>
              </a:highlight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76225" indent="439738">
              <a:lnSpc>
                <a:spcPct val="100000"/>
              </a:lnSpc>
              <a:spcAft>
                <a:spcPts val="0"/>
              </a:spcAft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715963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&lt;raw-data-file&gt;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data/</a:t>
            </a:r>
          </a:p>
          <a:p>
            <a:pPr marL="268288" marR="0" lvl="0" indent="2222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&lt;data&gt;.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Rda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vignettes/</a:t>
            </a:r>
          </a:p>
          <a:p>
            <a:pPr marL="490538" indent="0">
              <a:lnSpc>
                <a:spcPct val="100000"/>
              </a:lnSpc>
              <a:spcAft>
                <a:spcPts val="0"/>
              </a:spcAft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myPackage.Rmd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NAMESPACE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NEWS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LICENSE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E3A43C56-2903-8BCF-7A28-AE867572FA68}"/>
              </a:ext>
            </a:extLst>
          </p:cNvPr>
          <p:cNvSpPr/>
          <p:nvPr/>
        </p:nvSpPr>
        <p:spPr>
          <a:xfrm>
            <a:off x="4477988" y="2512269"/>
            <a:ext cx="495945" cy="4572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B174A8A-142C-868D-72A6-45E5E541DB95}"/>
              </a:ext>
            </a:extLst>
          </p:cNvPr>
          <p:cNvSpPr/>
          <p:nvPr/>
        </p:nvSpPr>
        <p:spPr>
          <a:xfrm>
            <a:off x="6174769" y="3113070"/>
            <a:ext cx="2054831" cy="121235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9263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6249528"/>
          </a:xfrm>
        </p:spPr>
        <p:txBody>
          <a:bodyPr>
            <a:normAutofit/>
          </a:bodyPr>
          <a:lstStyle/>
          <a:p>
            <a:r>
              <a:rPr lang="en-US" dirty="0"/>
              <a:t>Vignettes are extensive (comprehensive) walkthrough of your package functionalities.</a:t>
            </a:r>
          </a:p>
          <a:p>
            <a:r>
              <a:rPr lang="en-US" dirty="0"/>
              <a:t>They live in the `vignettes/` folder (duh 🙄) . </a:t>
            </a:r>
          </a:p>
          <a:p>
            <a:r>
              <a:rPr lang="en-US" dirty="0"/>
              <a:t>You can create a vignette boilerplate with either: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usethis</a:t>
            </a:r>
            <a:r>
              <a:rPr lang="en-US" dirty="0"/>
              <a:t>::</a:t>
            </a:r>
            <a:r>
              <a:rPr lang="en-US" dirty="0" err="1"/>
              <a:t>use_vignette</a:t>
            </a:r>
            <a:r>
              <a:rPr lang="en-US" dirty="0"/>
              <a:t>(’&lt;YOUR-PACKAGE&gt;’)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biocthis</a:t>
            </a:r>
            <a:r>
              <a:rPr lang="en-US" dirty="0"/>
              <a:t>::</a:t>
            </a:r>
            <a:r>
              <a:rPr lang="en-US" dirty="0" err="1"/>
              <a:t>use_bioc_vignette</a:t>
            </a:r>
            <a:r>
              <a:rPr lang="en-US" dirty="0"/>
              <a:t>(’&lt;YOUR-PACKAGE&gt;’)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You are not limited to a single vignette. However, you </a:t>
            </a:r>
            <a:r>
              <a:rPr lang="en-US" u="sng" dirty="0"/>
              <a:t>must</a:t>
            </a:r>
            <a:r>
              <a:rPr lang="en-US" dirty="0"/>
              <a:t> provide at least one, which should be named &lt;YOUR-PACKAGE&gt;.</a:t>
            </a:r>
            <a:r>
              <a:rPr lang="en-US" dirty="0" err="1"/>
              <a:t>Rmd</a:t>
            </a:r>
            <a:r>
              <a:rPr lang="en-US" dirty="0"/>
              <a:t>. </a:t>
            </a:r>
          </a:p>
          <a:p>
            <a:pPr marL="0" indent="0"/>
            <a:r>
              <a:rPr lang="en-US" dirty="0"/>
              <a:t>Be as thorough as possible to describe all your package functionalities. </a:t>
            </a:r>
          </a:p>
        </p:txBody>
      </p:sp>
    </p:spTree>
    <p:extLst>
      <p:ext uri="{BB962C8B-B14F-4D97-AF65-F5344CB8AC3E}">
        <p14:creationId xmlns:p14="http://schemas.microsoft.com/office/powerpoint/2010/main" val="5460100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dirty="0"/>
              <a:t>Once your package is accepted by </a:t>
            </a:r>
            <a:r>
              <a:rPr lang="en-US" dirty="0" err="1"/>
              <a:t>BioC</a:t>
            </a:r>
            <a:r>
              <a:rPr lang="en-US" dirty="0"/>
              <a:t>, your vignette will be compiled by the Bioconductor Single Package Builder into an HTML page, accessible through your package webpage.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534622-2C76-8CCF-AB9D-BC07BD290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8021" y="2087112"/>
            <a:ext cx="3435957" cy="459026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BE2C0B-D4D5-66A0-E66F-F8FFB1C506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286"/>
          <a:stretch/>
        </p:blipFill>
        <p:spPr>
          <a:xfrm>
            <a:off x="3334188" y="5817485"/>
            <a:ext cx="5523624" cy="71684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E8552403-F60B-B2D1-3D95-D48C950F11E3}"/>
              </a:ext>
            </a:extLst>
          </p:cNvPr>
          <p:cNvSpPr/>
          <p:nvPr/>
        </p:nvSpPr>
        <p:spPr>
          <a:xfrm rot="8951886">
            <a:off x="3799995" y="5587535"/>
            <a:ext cx="495945" cy="457200"/>
          </a:xfrm>
          <a:prstGeom prst="rightArrow">
            <a:avLst/>
          </a:prstGeom>
          <a:solidFill>
            <a:srgbClr val="C0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535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85B1AE-ED60-B50F-6163-A2A2D58EBC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97" b="21251"/>
          <a:stretch/>
        </p:blipFill>
        <p:spPr>
          <a:xfrm>
            <a:off x="6815996" y="1136319"/>
            <a:ext cx="4881786" cy="529834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CCDB45-6D7D-AB23-B7C6-F74A48B74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218" y="1136319"/>
            <a:ext cx="5065088" cy="529834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B17C732C-507B-DB22-CC4A-1C7CA2033F15}"/>
              </a:ext>
            </a:extLst>
          </p:cNvPr>
          <p:cNvSpPr/>
          <p:nvPr/>
        </p:nvSpPr>
        <p:spPr>
          <a:xfrm>
            <a:off x="5939678" y="3645846"/>
            <a:ext cx="495945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156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4C61B0-9895-CF02-ED21-67FA4F8FF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6758" y="925315"/>
            <a:ext cx="3657600" cy="584274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0FACFC94-27CB-234F-9E58-B55165D0E2CB}"/>
              </a:ext>
            </a:extLst>
          </p:cNvPr>
          <p:cNvSpPr/>
          <p:nvPr/>
        </p:nvSpPr>
        <p:spPr>
          <a:xfrm>
            <a:off x="6820690" y="3429000"/>
            <a:ext cx="495945" cy="457200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C9995D-C9B7-E457-8FC7-F7124D518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70" y="1446001"/>
            <a:ext cx="6316397" cy="442319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909994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Vignettes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2EC064-6615-24BD-E9D8-4A8719C15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dirty="0"/>
              <a:t>This means </a:t>
            </a:r>
            <a:r>
              <a:rPr lang="en-US" b="1" u="sng" dirty="0"/>
              <a:t>all the code</a:t>
            </a:r>
            <a:r>
              <a:rPr lang="en-US" dirty="0"/>
              <a:t> in a vignette </a:t>
            </a:r>
            <a:r>
              <a:rPr lang="en-US" b="1" u="sng" dirty="0"/>
              <a:t>must</a:t>
            </a:r>
            <a:r>
              <a:rPr lang="en-US" dirty="0"/>
              <a:t> work! </a:t>
            </a:r>
          </a:p>
        </p:txBody>
      </p:sp>
    </p:spTree>
    <p:extLst>
      <p:ext uri="{BB962C8B-B14F-4D97-AF65-F5344CB8AC3E}">
        <p14:creationId xmlns:p14="http://schemas.microsoft.com/office/powerpoint/2010/main" val="33327488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7D7E679-40AF-F2CE-11C8-6C72BD9CFFCB}"/>
              </a:ext>
            </a:extLst>
          </p:cNvPr>
          <p:cNvSpPr/>
          <p:nvPr/>
        </p:nvSpPr>
        <p:spPr>
          <a:xfrm>
            <a:off x="6799942" y="1624256"/>
            <a:ext cx="2522905" cy="3990254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Standard package content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D290B42-A5A2-5624-45E2-C125AEC0F66C}"/>
              </a:ext>
            </a:extLst>
          </p:cNvPr>
          <p:cNvSpPr/>
          <p:nvPr/>
        </p:nvSpPr>
        <p:spPr>
          <a:xfrm>
            <a:off x="2645831" y="2074263"/>
            <a:ext cx="1893672" cy="2800768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BE1615-BD1B-4D81-24E1-50250190F678}"/>
              </a:ext>
            </a:extLst>
          </p:cNvPr>
          <p:cNvSpPr txBox="1"/>
          <p:nvPr/>
        </p:nvSpPr>
        <p:spPr>
          <a:xfrm>
            <a:off x="2645831" y="2151529"/>
            <a:ext cx="195912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spcAft>
                <a:spcPts val="0"/>
              </a:spcAft>
              <a:tabLst>
                <a:tab pos="487363" algn="l"/>
              </a:tabLs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/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/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4460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/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68288">
              <a:spcAft>
                <a:spcPts val="0"/>
              </a:spcAft>
            </a:pP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NAMESPACE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NEWS</a:t>
            </a:r>
          </a:p>
          <a:p>
            <a:pPr marL="268288"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LICENSE</a:t>
            </a:r>
          </a:p>
          <a:p>
            <a:pPr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96499BCD-1F56-FA83-AF84-DA08AF116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5398" y="1694625"/>
            <a:ext cx="2313667" cy="430002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70AD47"/>
              </a:solidFill>
              <a:effectLst/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marR="0" lvl="0" indent="174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87363" algn="l"/>
              </a:tabLst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70AD47"/>
              </a:solidFill>
              <a:effectLst/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highlight>
                <a:srgbClr val="C0C0C0"/>
              </a:highlight>
              <a:uLnTx/>
              <a:uFillTx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marR="0" lvl="0" indent="2238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highlight>
                  <a:srgbClr val="C0C0C0"/>
                </a:highlight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76225" indent="439738">
              <a:lnSpc>
                <a:spcPct val="100000"/>
              </a:lnSpc>
              <a:spcAft>
                <a:spcPts val="0"/>
              </a:spcAft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715963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&lt;raw-data-file&gt;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data/</a:t>
            </a:r>
          </a:p>
          <a:p>
            <a:pPr marL="268288" marR="0" lvl="0" indent="2222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&lt;data&gt;.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Rda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vignettes/</a:t>
            </a:r>
          </a:p>
          <a:p>
            <a:pPr marL="490538" indent="0">
              <a:lnSpc>
                <a:spcPct val="100000"/>
              </a:lnSpc>
              <a:spcAft>
                <a:spcPts val="0"/>
              </a:spcAft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myPackage.Rmd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NAMESPACE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NEWS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LICENSE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E3A43C56-2903-8BCF-7A28-AE867572FA68}"/>
              </a:ext>
            </a:extLst>
          </p:cNvPr>
          <p:cNvSpPr/>
          <p:nvPr/>
        </p:nvSpPr>
        <p:spPr>
          <a:xfrm>
            <a:off x="5324655" y="3094712"/>
            <a:ext cx="495945" cy="457200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92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providing data in your package? 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shipped with your package are meant to:</a:t>
            </a:r>
          </a:p>
          <a:p>
            <a:pPr marL="457200" indent="-457200">
              <a:buAutoNum type="arabicPeriod"/>
            </a:pPr>
            <a:r>
              <a:rPr lang="en-US" dirty="0"/>
              <a:t>Provide a means to run examples and demonstrate package functionalities in vignettes; </a:t>
            </a:r>
          </a:p>
          <a:p>
            <a:pPr marL="457200" indent="-457200">
              <a:buAutoNum type="arabicPeriod"/>
            </a:pPr>
            <a:r>
              <a:rPr lang="en-US" dirty="0"/>
              <a:t>Directly enable analysis (in “data” packages)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914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data to package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types of ”data”: </a:t>
            </a:r>
          </a:p>
          <a:p>
            <a:pPr marL="342900" indent="-342900">
              <a:buFontTx/>
              <a:buChar char="-"/>
            </a:pPr>
            <a:r>
              <a:rPr lang="en-US" dirty="0"/>
              <a:t>Raw: e.g. genomic files (bed, bigwig, bam, …) or other (tables, text files, …)</a:t>
            </a:r>
          </a:p>
          <a:p>
            <a:pPr marL="342900" indent="-342900">
              <a:buFontTx/>
              <a:buChar char="-"/>
            </a:pPr>
            <a:r>
              <a:rPr lang="en-US" dirty="0"/>
              <a:t>Processed: `.</a:t>
            </a:r>
            <a:r>
              <a:rPr lang="en-US" dirty="0" err="1"/>
              <a:t>Rda</a:t>
            </a:r>
            <a:r>
              <a:rPr lang="en-US" dirty="0"/>
              <a:t> `files, containing R objects to be loaded in memory in R.</a:t>
            </a:r>
          </a:p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384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Package size limits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Watch out! Your package should be &lt; 5Mb. Genomic files (particularly) can expand in size very quickly. Be cautious! 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167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Package size limits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Watch out! Your package should be &lt; 5Mb. Genomic files (particularly) can expand in size very quickly. Be cautious! </a:t>
            </a:r>
          </a:p>
          <a:p>
            <a:r>
              <a:rPr lang="en-US" dirty="0"/>
              <a:t>This is a rather strict requirement for Bioconductor. Under only very few specific circumstances will the </a:t>
            </a:r>
            <a:r>
              <a:rPr lang="en-US" dirty="0" err="1"/>
              <a:t>BioC</a:t>
            </a:r>
            <a:r>
              <a:rPr lang="en-US" dirty="0"/>
              <a:t> core members allow you to exceed this (e.g. developing specific packages coordinated by the </a:t>
            </a:r>
            <a:r>
              <a:rPr lang="en-US" dirty="0" err="1"/>
              <a:t>BioC</a:t>
            </a:r>
            <a:r>
              <a:rPr lang="en-US" dirty="0"/>
              <a:t> team itself).  </a:t>
            </a:r>
          </a:p>
        </p:txBody>
      </p:sp>
    </p:spTree>
    <p:extLst>
      <p:ext uri="{BB962C8B-B14F-4D97-AF65-F5344CB8AC3E}">
        <p14:creationId xmlns:p14="http://schemas.microsoft.com/office/powerpoint/2010/main" val="149231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Package size limits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01F507-6412-314C-6AB4-C57D5D77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873761"/>
            <a:ext cx="11927840" cy="5984239"/>
          </a:xfrm>
        </p:spPr>
        <p:txBody>
          <a:bodyPr>
            <a:normAutofit/>
          </a:bodyPr>
          <a:lstStyle/>
          <a:p>
            <a:r>
              <a:rPr lang="en-US" dirty="0"/>
              <a:t>Watch out! Your package should be &lt; 5Mb. Genomic files (particularly) can expand in size very quickly. Be cautious! </a:t>
            </a:r>
          </a:p>
          <a:p>
            <a:r>
              <a:rPr lang="en-US" dirty="0"/>
              <a:t>This is a rather strict requirement for Bioconductor. Under only very few specific circumstances will the </a:t>
            </a:r>
            <a:r>
              <a:rPr lang="en-US" dirty="0" err="1"/>
              <a:t>BioC</a:t>
            </a:r>
            <a:r>
              <a:rPr lang="en-US" dirty="0"/>
              <a:t> core members allow you to exceed this (e.g. developing specific packages coordinated by the </a:t>
            </a:r>
            <a:r>
              <a:rPr lang="en-US" dirty="0" err="1"/>
              <a:t>BioC</a:t>
            </a:r>
            <a:r>
              <a:rPr lang="en-US" dirty="0"/>
              <a:t> team itself).  </a:t>
            </a:r>
          </a:p>
          <a:p>
            <a:r>
              <a:rPr lang="en-US" b="1" u="sng" dirty="0"/>
              <a:t>Unrelated but still worth mentioning:</a:t>
            </a:r>
          </a:p>
          <a:p>
            <a:r>
              <a:rPr lang="en-US" dirty="0"/>
              <a:t>Don’t forget, </a:t>
            </a:r>
            <a:r>
              <a:rPr lang="en-US" dirty="0" err="1"/>
              <a:t>Github</a:t>
            </a:r>
            <a:r>
              <a:rPr lang="en-US" dirty="0"/>
              <a:t> never forgets! If you add a dataset and commit/push it to your </a:t>
            </a:r>
            <a:r>
              <a:rPr lang="en-US" dirty="0" err="1"/>
              <a:t>Github</a:t>
            </a:r>
            <a:r>
              <a:rPr lang="en-US" dirty="0"/>
              <a:t> repo, it will stay there forever. Even after deleting it, it will still be in your `.</a:t>
            </a:r>
            <a:r>
              <a:rPr lang="en-US" dirty="0" err="1"/>
              <a:t>github</a:t>
            </a:r>
            <a:r>
              <a:rPr lang="en-US" dirty="0"/>
              <a:t>` local folder and in </a:t>
            </a:r>
            <a:r>
              <a:rPr lang="en-US" dirty="0" err="1"/>
              <a:t>Github</a:t>
            </a:r>
            <a:r>
              <a:rPr lang="en-US" dirty="0"/>
              <a:t> memory (because you should be able to recover it back, since everything is reversible in </a:t>
            </a:r>
            <a:r>
              <a:rPr lang="en-US" dirty="0" err="1"/>
              <a:t>Github</a:t>
            </a:r>
            <a:r>
              <a:rPr lang="en-US" dirty="0"/>
              <a:t>). This usually results in enormous `.</a:t>
            </a:r>
            <a:r>
              <a:rPr lang="en-US" dirty="0" err="1"/>
              <a:t>github</a:t>
            </a:r>
            <a:r>
              <a:rPr lang="en-US" dirty="0"/>
              <a:t>` folders… Watch out for storage space! </a:t>
            </a:r>
          </a:p>
        </p:txBody>
      </p:sp>
    </p:spTree>
    <p:extLst>
      <p:ext uri="{BB962C8B-B14F-4D97-AF65-F5344CB8AC3E}">
        <p14:creationId xmlns:p14="http://schemas.microsoft.com/office/powerpoint/2010/main" val="2136644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03798-1DE5-3F43-AD03-9D487FED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Raw data</a:t>
            </a:r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09A4786-4919-43C9-6A04-6AF63086ABCE}"/>
              </a:ext>
            </a:extLst>
          </p:cNvPr>
          <p:cNvSpPr/>
          <p:nvPr/>
        </p:nvSpPr>
        <p:spPr>
          <a:xfrm>
            <a:off x="7600546" y="1644529"/>
            <a:ext cx="2522905" cy="3990254"/>
          </a:xfrm>
          <a:prstGeom prst="roundRect">
            <a:avLst>
              <a:gd name="adj" fmla="val 4010"/>
            </a:avLst>
          </a:prstGeom>
          <a:solidFill>
            <a:schemeClr val="bg2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ysClr val="windowText" lastClr="000000"/>
              </a:solidFill>
              <a:latin typeface="Avenir Book" panose="02000503020000020003" pitchFamily="2" charset="0"/>
            </a:endParaRP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9337A9E5-B58B-2862-FBEB-75FCB2C808DE}"/>
              </a:ext>
            </a:extLst>
          </p:cNvPr>
          <p:cNvSpPr txBox="1">
            <a:spLocks/>
          </p:cNvSpPr>
          <p:nvPr/>
        </p:nvSpPr>
        <p:spPr>
          <a:xfrm>
            <a:off x="7666002" y="1714898"/>
            <a:ext cx="2313667" cy="43000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myPackage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functions.R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77800" indent="17463">
              <a:lnSpc>
                <a:spcPct val="100000"/>
              </a:lnSpc>
              <a:spcAft>
                <a:spcPts val="0"/>
              </a:spcAft>
              <a:buFontTx/>
              <a:buNone/>
              <a:tabLst>
                <a:tab pos="487363" algn="l"/>
              </a:tabLst>
              <a:defRPr/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utils.R</a:t>
            </a:r>
            <a:endParaRPr lang="en-US" sz="1100" dirty="0">
              <a:solidFill>
                <a:srgbClr val="70AD47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0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man/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myfunction.Rd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tests/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testthat.R</a:t>
            </a:r>
            <a:endParaRPr lang="en-US" sz="1100" dirty="0">
              <a:solidFill>
                <a:srgbClr val="4472C4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68288" indent="223838">
              <a:lnSpc>
                <a:spcPct val="100000"/>
              </a:lnSpc>
              <a:spcAft>
                <a:spcPts val="0"/>
              </a:spcAft>
              <a:buFontTx/>
              <a:buNone/>
              <a:defRPr/>
            </a:pPr>
            <a:r>
              <a:rPr lang="en-US" sz="1100" dirty="0" err="1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testthat</a:t>
            </a:r>
            <a:r>
              <a:rPr lang="en-US" sz="1100" dirty="0">
                <a:solidFill>
                  <a:srgbClr val="4472C4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76225" indent="439738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test-</a:t>
            </a:r>
            <a:r>
              <a:rPr lang="en-US" sz="1100" dirty="0" err="1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myfun.R</a:t>
            </a:r>
            <a:r>
              <a:rPr lang="en-US" sz="1100" dirty="0">
                <a:solidFill>
                  <a:srgbClr val="70AD4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pPr marL="276225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268288" indent="223838">
              <a:lnSpc>
                <a:spcPct val="100000"/>
              </a:lnSpc>
              <a:spcAft>
                <a:spcPts val="0"/>
              </a:spcAft>
            </a:pPr>
            <a:r>
              <a:rPr lang="en-US" sz="1100" dirty="0" err="1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extdata</a:t>
            </a:r>
            <a:r>
              <a:rPr lang="en-US" sz="1100" dirty="0">
                <a:solidFill>
                  <a:schemeClr val="accent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</a:p>
          <a:p>
            <a:pPr marL="715963" indent="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&lt;raw-data-file&gt;</a:t>
            </a:r>
            <a:endParaRPr lang="en-US" sz="1100" dirty="0">
              <a:solidFill>
                <a:schemeClr val="accent1"/>
              </a:solidFill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DESCRIPTION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NAMESPACE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100" dirty="0" err="1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US" sz="1100" dirty="0">
              <a:solidFill>
                <a:schemeClr val="accent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NEWS</a:t>
            </a:r>
          </a:p>
          <a:p>
            <a:pPr marL="276225" indent="-215900"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LICENSE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11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382B4A-E4D4-CC8A-AF6F-6DC54CE8208B}"/>
              </a:ext>
            </a:extLst>
          </p:cNvPr>
          <p:cNvSpPr/>
          <p:nvPr/>
        </p:nvSpPr>
        <p:spPr>
          <a:xfrm>
            <a:off x="7822040" y="3415565"/>
            <a:ext cx="2054831" cy="52398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99284FE6-ACE3-C8A7-701D-0723FADB001B}"/>
              </a:ext>
            </a:extLst>
          </p:cNvPr>
          <p:cNvSpPr txBox="1">
            <a:spLocks/>
          </p:cNvSpPr>
          <p:nvPr/>
        </p:nvSpPr>
        <p:spPr>
          <a:xfrm>
            <a:off x="111760" y="873761"/>
            <a:ext cx="4479696" cy="5517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Raw data can be virtually any file, but it has to be relevant for the package development. </a:t>
            </a:r>
          </a:p>
          <a:p>
            <a:pPr algn="l"/>
            <a:r>
              <a:rPr lang="en-GB" b="0" i="0" dirty="0">
                <a:solidFill>
                  <a:srgbClr val="373A3C"/>
                </a:solidFill>
                <a:effectLst/>
                <a:latin typeface="Source Sans Pro" panose="020F0502020204030204" pitchFamily="34" charset="0"/>
              </a:rPr>
              <a:t>The main reason to include such files is when a key part of a package’s functionality is to act on an external file</a:t>
            </a:r>
            <a:r>
              <a:rPr lang="en-GB" b="0" i="0" dirty="0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 (e.g. `</a:t>
            </a:r>
            <a:r>
              <a:rPr lang="en-GB" b="0" i="0" dirty="0" err="1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readr</a:t>
            </a:r>
            <a:r>
              <a:rPr lang="en-GB" b="0" i="0" dirty="0">
                <a:solidFill>
                  <a:srgbClr val="373A3C"/>
                </a:solidFill>
                <a:effectLst/>
                <a:latin typeface="Source Sans Pro" panose="020B0503030403020204" pitchFamily="34" charset="0"/>
              </a:rPr>
              <a:t>`, `vroom`, …).</a:t>
            </a:r>
          </a:p>
          <a:p>
            <a:pPr algn="l"/>
            <a:r>
              <a:rPr lang="en-US" dirty="0"/>
              <a:t>Raw data is stored in `</a:t>
            </a:r>
            <a:r>
              <a:rPr lang="en-US" dirty="0" err="1"/>
              <a:t>inst</a:t>
            </a:r>
            <a:r>
              <a:rPr lang="en-US" dirty="0"/>
              <a:t>/</a:t>
            </a:r>
            <a:r>
              <a:rPr lang="en-US" dirty="0" err="1"/>
              <a:t>extdata</a:t>
            </a:r>
            <a:r>
              <a:rPr lang="en-US" dirty="0"/>
              <a:t>`.</a:t>
            </a:r>
          </a:p>
        </p:txBody>
      </p:sp>
    </p:spTree>
    <p:extLst>
      <p:ext uri="{BB962C8B-B14F-4D97-AF65-F5344CB8AC3E}">
        <p14:creationId xmlns:p14="http://schemas.microsoft.com/office/powerpoint/2010/main" val="32412132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ROGRESS-INDICATOR-CONFIG__" val="Version20200227_2021 -20 -20 -40 6 37 0 143;170;220 175;171;171 79;129;189 220;230;242 Calibri Rectangle 8 1 1 0 0 0 0 0 0 1 1 1 90;200;30 10;255;0 0 0 0 175;171;171 220;230;242 220;230;242 0 1 1 0 15 50 85 0 0 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GRESS INDICATOR TITLE" val="Default Section"/>
</p:tagLst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54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me1" id="{956AF91C-A915-EB43-A318-2526352C94CB}" vid="{00B548D9-0413-EF4C-B81F-15ECCD6673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6702</TotalTime>
  <Words>2682</Words>
  <Application>Microsoft Macintosh PowerPoint</Application>
  <PresentationFormat>Widescreen</PresentationFormat>
  <Paragraphs>378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Avenir Book</vt:lpstr>
      <vt:lpstr>Calibri</vt:lpstr>
      <vt:lpstr>Comfortaa</vt:lpstr>
      <vt:lpstr>Courier New</vt:lpstr>
      <vt:lpstr>Menlo</vt:lpstr>
      <vt:lpstr>Source Sans Pro</vt:lpstr>
      <vt:lpstr>Theme1</vt:lpstr>
      <vt:lpstr>Improving package: Support for (raw) data, vignettes </vt:lpstr>
      <vt:lpstr>Standard package content</vt:lpstr>
      <vt:lpstr>Standard package content</vt:lpstr>
      <vt:lpstr>Why providing data in your package? </vt:lpstr>
      <vt:lpstr>Adding data to package</vt:lpstr>
      <vt:lpstr>Package size limits</vt:lpstr>
      <vt:lpstr>Package size limits</vt:lpstr>
      <vt:lpstr>Package size limits</vt:lpstr>
      <vt:lpstr>Raw data</vt:lpstr>
      <vt:lpstr>Raw data</vt:lpstr>
      <vt:lpstr>Raw data</vt:lpstr>
      <vt:lpstr>Raw data</vt:lpstr>
      <vt:lpstr>Use raw data</vt:lpstr>
      <vt:lpstr>Use raw data</vt:lpstr>
      <vt:lpstr>Use raw data</vt:lpstr>
      <vt:lpstr>Use raw data</vt:lpstr>
      <vt:lpstr>Use raw data</vt:lpstr>
      <vt:lpstr>Processed data</vt:lpstr>
      <vt:lpstr>Processed data</vt:lpstr>
      <vt:lpstr>Processed data</vt:lpstr>
      <vt:lpstr>Processed data</vt:lpstr>
      <vt:lpstr>Processed data</vt:lpstr>
      <vt:lpstr>Processed data</vt:lpstr>
      <vt:lpstr>Processed data</vt:lpstr>
      <vt:lpstr>Processed data</vt:lpstr>
      <vt:lpstr>Vignettes</vt:lpstr>
      <vt:lpstr>Vignettes</vt:lpstr>
      <vt:lpstr>Vignettes</vt:lpstr>
      <vt:lpstr>Vignettes</vt:lpstr>
      <vt:lpstr>Vignettes</vt:lpstr>
      <vt:lpstr>Vignettes</vt:lpstr>
      <vt:lpstr>Vignettes</vt:lpstr>
      <vt:lpstr>Vignettes</vt:lpstr>
      <vt:lpstr>Vignettes</vt:lpstr>
      <vt:lpstr>Standard package 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Dissecting the molecular mechanisms regulating cytoplasmic and nuclear events occurring during MCC differentiation </dc:title>
  <dc:creator>Jacques Serizay</dc:creator>
  <cp:lastModifiedBy>Jacques  SERIZAY</cp:lastModifiedBy>
  <cp:revision>370</cp:revision>
  <dcterms:created xsi:type="dcterms:W3CDTF">2021-02-26T11:16:43Z</dcterms:created>
  <dcterms:modified xsi:type="dcterms:W3CDTF">2022-11-05T12:07:49Z</dcterms:modified>
</cp:coreProperties>
</file>